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3" r:id="rId5"/>
    <p:sldId id="261" r:id="rId6"/>
    <p:sldId id="319" r:id="rId7"/>
    <p:sldId id="316" r:id="rId8"/>
    <p:sldId id="318" r:id="rId9"/>
  </p:sldIdLst>
  <p:sldSz cx="12192000" cy="6858000"/>
  <p:notesSz cx="6858000" cy="9144000"/>
  <p:embeddedFontLst>
    <p:embeddedFont>
      <p:font typeface="Aptos Narrow" panose="020B0004020202020204" pitchFamily="34" charset="0"/>
      <p:regular r:id="rId11"/>
      <p:bold r:id="rId12"/>
      <p:italic r:id="rId13"/>
      <p:boldItalic r:id="rId14"/>
    </p:embeddedFont>
    <p:embeddedFont>
      <p:font typeface="Nunito Sans" pitchFamily="2" charset="0"/>
      <p:regular r:id="rId15"/>
      <p:bold r:id="rId16"/>
      <p:italic r:id="rId17"/>
      <p:boldItalic r:id="rId18"/>
    </p:embeddedFont>
    <p:embeddedFont>
      <p:font typeface="Nunito Sans Black" pitchFamily="2" charset="0"/>
      <p:bold r:id="rId19"/>
      <p:boldItalic r:id="rId20"/>
    </p:embeddedFont>
    <p:embeddedFont>
      <p:font typeface="Nunito Sans ExtraBold" pitchFamily="2" charset="0"/>
      <p:bold r:id="rId21"/>
      <p:boldItalic r:id="rId22"/>
    </p:embeddedFont>
    <p:embeddedFont>
      <p:font typeface="Nunito Sans Light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MlZ1S0YlVzP+GvUg/hZ5guz/v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F228E-5AB9-49A5-92B3-E99765B7A188}">
  <a:tblStyle styleId="{DA5F228E-5AB9-49A5-92B3-E99765B7A18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12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84" Type="http://schemas.openxmlformats.org/officeDocument/2006/relationships/viewProps" Target="viewProps.xml"/><Relationship Id="rId89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83" Type="http://schemas.openxmlformats.org/officeDocument/2006/relationships/presProps" Target="presProps.xml"/><Relationship Id="rId88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8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82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8" Type="http://schemas.openxmlformats.org/officeDocument/2006/relationships/slide" Target="slides/slide7.xml"/><Relationship Id="rId8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Automated publication, split to: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Bulk publication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API publication</a:t>
            </a:r>
            <a:endParaRPr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01d24d3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3501d24d35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Curator Role: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Manual data entry or bulk upload.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Quality assurance, status management, and publication control.</a:t>
            </a:r>
            <a:br>
              <a:rPr lang="en-GB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Automated Processes: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Import via JSON/JSON-LD following the ACQF Model for Data Exchange.</a:t>
            </a:r>
            <a:br>
              <a:rPr lang="en-GB"/>
            </a:b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API-based integration ensures structured data input at scale​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Toghether they balance trust, control, and efficiency.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3501d24d3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01d24d35c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3501d24d35c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3501d24d35c_1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>
          <a:extLst>
            <a:ext uri="{FF2B5EF4-FFF2-40B4-BE49-F238E27FC236}">
              <a16:creationId xmlns:a16="http://schemas.microsoft.com/office/drawing/2014/main" id="{1C212BBB-3D7A-662C-01AA-B796E7D95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4e25a91355_0_73:notes">
            <a:extLst>
              <a:ext uri="{FF2B5EF4-FFF2-40B4-BE49-F238E27FC236}">
                <a16:creationId xmlns:a16="http://schemas.microsoft.com/office/drawing/2014/main" id="{3449EF68-EBBB-5EE1-05FB-64BB2E9AB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g34e25a91355_0_73:notes">
            <a:extLst>
              <a:ext uri="{FF2B5EF4-FFF2-40B4-BE49-F238E27FC236}">
                <a16:creationId xmlns:a16="http://schemas.microsoft.com/office/drawing/2014/main" id="{35FB4E83-9AC7-D572-D541-F7FD8BDA7C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4" name="Google Shape;714;g34e25a91355_0_73:notes">
            <a:extLst>
              <a:ext uri="{FF2B5EF4-FFF2-40B4-BE49-F238E27FC236}">
                <a16:creationId xmlns:a16="http://schemas.microsoft.com/office/drawing/2014/main" id="{38C0F789-8424-1E2E-6108-A71C65B598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07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4e25a9135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g34e25a91355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4" name="Google Shape;714;g34e25a91355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Only">
  <p:cSld name="1_Title Sub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1038225" y="279962"/>
            <a:ext cx="10239375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1038225" y="1097523"/>
            <a:ext cx="1023937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acqf-qcp.afri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qf.africa/qualifications-platfo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" descr="A globe with a map on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28" name="Google Shape;128;p1"/>
          <p:cNvSpPr txBox="1">
            <a:spLocks noGrp="1"/>
          </p:cNvSpPr>
          <p:nvPr>
            <p:ph type="ftr" idx="11"/>
          </p:nvPr>
        </p:nvSpPr>
        <p:spPr>
          <a:xfrm>
            <a:off x="6839376" y="1570005"/>
            <a:ext cx="51504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u="sng" dirty="0">
                <a:solidFill>
                  <a:srgbClr val="C00000"/>
                </a:solidFill>
              </a:rPr>
              <a:t>ACQF Network webinar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Update on the data entry into QCP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b="0" dirty="0">
                <a:solidFill>
                  <a:schemeClr val="accent1"/>
                </a:solidFill>
              </a:rPr>
              <a:t>Qualifications and Credentials Platform (QCP)</a:t>
            </a:r>
            <a:endParaRPr sz="1600" dirty="0"/>
          </a:p>
        </p:txBody>
      </p:sp>
      <p:sp>
        <p:nvSpPr>
          <p:cNvPr id="130" name="Google Shape;130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5 June 2025</a:t>
            </a:r>
            <a:endParaRPr dirty="0"/>
          </a:p>
        </p:txBody>
      </p:sp>
      <p:pic>
        <p:nvPicPr>
          <p:cNvPr id="131" name="Google Shape;131;p1" descr="A close-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 dirty="0"/>
              <a:t>QCP Development</a:t>
            </a:r>
            <a:endParaRPr dirty="0"/>
          </a:p>
        </p:txBody>
      </p:sp>
      <p:sp>
        <p:nvSpPr>
          <p:cNvPr id="139" name="Google Shape;139;p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01d24d35c_0_0"/>
          <p:cNvSpPr txBox="1">
            <a:spLocks noGrp="1"/>
          </p:cNvSpPr>
          <p:nvPr>
            <p:ph type="sldNum" idx="12"/>
          </p:nvPr>
        </p:nvSpPr>
        <p:spPr>
          <a:xfrm>
            <a:off x="263285" y="6544458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</a:t>
            </a:fld>
            <a:endParaRPr/>
          </a:p>
        </p:txBody>
      </p:sp>
      <p:grpSp>
        <p:nvGrpSpPr>
          <p:cNvPr id="251" name="Google Shape;251;g3501d24d35c_0_0"/>
          <p:cNvGrpSpPr/>
          <p:nvPr/>
        </p:nvGrpSpPr>
        <p:grpSpPr>
          <a:xfrm>
            <a:off x="219946" y="222155"/>
            <a:ext cx="11751968" cy="5213639"/>
            <a:chOff x="238001" y="435894"/>
            <a:chExt cx="11751968" cy="5213639"/>
          </a:xfrm>
        </p:grpSpPr>
        <p:sp>
          <p:nvSpPr>
            <p:cNvPr id="252" name="Google Shape;252;g3501d24d35c_0_0"/>
            <p:cNvSpPr/>
            <p:nvPr/>
          </p:nvSpPr>
          <p:spPr>
            <a:xfrm>
              <a:off x="238001" y="2559409"/>
              <a:ext cx="1898400" cy="1898400"/>
            </a:xfrm>
            <a:prstGeom prst="ellipse">
              <a:avLst/>
            </a:prstGeom>
            <a:gradFill>
              <a:gsLst>
                <a:gs pos="0">
                  <a:srgbClr val="CD9195"/>
                </a:gs>
                <a:gs pos="50000">
                  <a:srgbClr val="DDBEBF"/>
                </a:gs>
                <a:gs pos="100000">
                  <a:srgbClr val="EDDFE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3501d24d35c_0_0"/>
            <p:cNvSpPr/>
            <p:nvPr/>
          </p:nvSpPr>
          <p:spPr>
            <a:xfrm>
              <a:off x="10091569" y="2475092"/>
              <a:ext cx="1898400" cy="18984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g3501d24d35c_0_0"/>
            <p:cNvGrpSpPr/>
            <p:nvPr/>
          </p:nvGrpSpPr>
          <p:grpSpPr>
            <a:xfrm>
              <a:off x="629731" y="435894"/>
              <a:ext cx="10839738" cy="5213639"/>
              <a:chOff x="593502" y="486694"/>
              <a:chExt cx="10839738" cy="5213639"/>
            </a:xfrm>
          </p:grpSpPr>
          <p:sp>
            <p:nvSpPr>
              <p:cNvPr id="255" name="Google Shape;255;g3501d24d35c_0_0"/>
              <p:cNvSpPr/>
              <p:nvPr/>
            </p:nvSpPr>
            <p:spPr>
              <a:xfrm>
                <a:off x="593502" y="3279907"/>
                <a:ext cx="1074600" cy="4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sz="1200" b="0" i="0" u="none" strike="noStrike" cap="non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g3501d24d35c_0_0"/>
              <p:cNvSpPr/>
              <p:nvPr/>
            </p:nvSpPr>
            <p:spPr>
              <a:xfrm>
                <a:off x="10575840" y="3123817"/>
                <a:ext cx="857400" cy="702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 dirty="0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General Public view</a:t>
                </a:r>
                <a:endParaRPr sz="1200" b="0" i="0" u="none" strike="noStrike" cap="none" dirty="0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7" name="Google Shape;257;g3501d24d35c_0_0"/>
              <p:cNvGrpSpPr/>
              <p:nvPr/>
            </p:nvGrpSpPr>
            <p:grpSpPr>
              <a:xfrm>
                <a:off x="2263852" y="486694"/>
                <a:ext cx="8051768" cy="3444476"/>
                <a:chOff x="2322742" y="828314"/>
                <a:chExt cx="8051768" cy="3444476"/>
              </a:xfrm>
            </p:grpSpPr>
            <p:grpSp>
              <p:nvGrpSpPr>
                <p:cNvPr id="258" name="Google Shape;258;g3501d24d35c_0_0"/>
                <p:cNvGrpSpPr/>
                <p:nvPr/>
              </p:nvGrpSpPr>
              <p:grpSpPr>
                <a:xfrm>
                  <a:off x="2322742" y="828314"/>
                  <a:ext cx="7357241" cy="3444476"/>
                  <a:chOff x="2328903" y="828313"/>
                  <a:chExt cx="7357241" cy="3444476"/>
                </a:xfrm>
              </p:grpSpPr>
              <p:grpSp>
                <p:nvGrpSpPr>
                  <p:cNvPr id="259" name="Google Shape;259;g3501d24d35c_0_0"/>
                  <p:cNvGrpSpPr/>
                  <p:nvPr/>
                </p:nvGrpSpPr>
                <p:grpSpPr>
                  <a:xfrm>
                    <a:off x="2328903" y="1713432"/>
                    <a:ext cx="7357241" cy="2559357"/>
                    <a:chOff x="4495813" y="2956254"/>
                    <a:chExt cx="6301705" cy="2192169"/>
                  </a:xfrm>
                </p:grpSpPr>
                <p:sp>
                  <p:nvSpPr>
                    <p:cNvPr id="260" name="Google Shape;260;g3501d24d35c_0_0"/>
                    <p:cNvSpPr/>
                    <p:nvPr/>
                  </p:nvSpPr>
                  <p:spPr>
                    <a:xfrm>
                      <a:off x="4495813" y="3205284"/>
                      <a:ext cx="1626209" cy="1071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236" extrusionOk="0">
                          <a:moveTo>
                            <a:pt x="357" y="13"/>
                          </a:moveTo>
                          <a:cubicBezTo>
                            <a:pt x="314" y="0"/>
                            <a:pt x="314" y="0"/>
                            <a:pt x="314" y="0"/>
                          </a:cubicBezTo>
                          <a:cubicBezTo>
                            <a:pt x="317" y="12"/>
                            <a:pt x="317" y="12"/>
                            <a:pt x="317" y="12"/>
                          </a:cubicBezTo>
                          <a:cubicBezTo>
                            <a:pt x="277" y="25"/>
                            <a:pt x="224" y="54"/>
                            <a:pt x="178" y="113"/>
                          </a:cubicBezTo>
                          <a:cubicBezTo>
                            <a:pt x="131" y="174"/>
                            <a:pt x="66" y="213"/>
                            <a:pt x="0" y="220"/>
                          </a:cubicBezTo>
                          <a:cubicBezTo>
                            <a:pt x="1" y="236"/>
                            <a:pt x="1" y="236"/>
                            <a:pt x="1" y="236"/>
                          </a:cubicBezTo>
                          <a:cubicBezTo>
                            <a:pt x="72" y="229"/>
                            <a:pt x="142" y="188"/>
                            <a:pt x="191" y="124"/>
                          </a:cubicBezTo>
                          <a:cubicBezTo>
                            <a:pt x="235" y="68"/>
                            <a:pt x="283" y="41"/>
                            <a:pt x="321" y="29"/>
                          </a:cubicBezTo>
                          <a:cubicBezTo>
                            <a:pt x="324" y="44"/>
                            <a:pt x="324" y="44"/>
                            <a:pt x="324" y="44"/>
                          </a:cubicBezTo>
                          <a:lnTo>
                            <a:pt x="357" y="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D9195"/>
                        </a:gs>
                        <a:gs pos="50000">
                          <a:srgbClr val="DDBEBF"/>
                        </a:gs>
                        <a:gs pos="100000">
                          <a:srgbClr val="EDDFE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61" name="Google Shape;261;g3501d24d35c_0_0"/>
                    <p:cNvSpPr/>
                    <p:nvPr/>
                  </p:nvSpPr>
                  <p:spPr>
                    <a:xfrm>
                      <a:off x="10128518" y="4468923"/>
                      <a:ext cx="669000" cy="6795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62" name="Google Shape;262;g3501d24d35c_0_0"/>
                    <p:cNvSpPr/>
                    <p:nvPr/>
                  </p:nvSpPr>
                  <p:spPr>
                    <a:xfrm>
                      <a:off x="8411616" y="3366930"/>
                      <a:ext cx="678300" cy="670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rgbClr val="92D05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63" name="Google Shape;263;g3501d24d35c_0_0"/>
                    <p:cNvSpPr/>
                    <p:nvPr/>
                  </p:nvSpPr>
                  <p:spPr>
                    <a:xfrm>
                      <a:off x="6201383" y="2956254"/>
                      <a:ext cx="669000" cy="670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3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</p:grpSp>
              <p:sp>
                <p:nvSpPr>
                  <p:cNvPr id="264" name="Google Shape;264;g3501d24d35c_0_0"/>
                  <p:cNvSpPr/>
                  <p:nvPr/>
                </p:nvSpPr>
                <p:spPr>
                  <a:xfrm>
                    <a:off x="3733209" y="828313"/>
                    <a:ext cx="2814300" cy="826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3"/>
                      </a:buClr>
                      <a:buSzPts val="1600"/>
                      <a:buFont typeface="Arial"/>
                      <a:buNone/>
                    </a:pPr>
                    <a:r>
                      <a:rPr lang="en-GB" sz="1600" b="1" i="0" u="none" strike="noStrike" cap="none">
                        <a:solidFill>
                          <a:schemeClr val="accent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Manual data upload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Ideal for countries without established digital qualification databases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Supports those with only document storage (e.g. PDFs)</a:t>
                    </a:r>
                    <a:endParaRPr sz="11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65" name="Google Shape;265;g3501d24d35c_0_0"/>
                <p:cNvSpPr/>
                <p:nvPr/>
              </p:nvSpPr>
              <p:spPr>
                <a:xfrm>
                  <a:off x="6894138" y="1427566"/>
                  <a:ext cx="2814300" cy="77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92D050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 dirty="0">
                      <a:solidFill>
                        <a:srgbClr val="92D050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QCP Curator interface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2625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 dirty="0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Authorised stakeholder fills required information of qualifications individually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 dirty="0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266" name="Google Shape;266;g3501d24d35c_0_0"/>
                <p:cNvSpPr/>
                <p:nvPr/>
              </p:nvSpPr>
              <p:spPr>
                <a:xfrm>
                  <a:off x="8592210" y="2687277"/>
                  <a:ext cx="1782300" cy="99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>
                      <a:solidFill>
                        <a:schemeClr val="accent1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Quality assurance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Internal review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Publication capabilities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chemeClr val="accent1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267" name="Google Shape;267;g3501d24d35c_0_0"/>
                <p:cNvSpPr/>
                <p:nvPr/>
              </p:nvSpPr>
              <p:spPr>
                <a:xfrm rot="10097623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g3501d24d35c_0_0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9" name="Google Shape;269;g3501d24d35c_0_0"/>
              <p:cNvGrpSpPr/>
              <p:nvPr/>
            </p:nvGrpSpPr>
            <p:grpSpPr>
              <a:xfrm rot="10800000" flipH="1">
                <a:off x="2263853" y="3742367"/>
                <a:ext cx="6403309" cy="1957966"/>
                <a:chOff x="2322742" y="1713327"/>
                <a:chExt cx="6403309" cy="1957575"/>
              </a:xfrm>
            </p:grpSpPr>
            <p:grpSp>
              <p:nvGrpSpPr>
                <p:cNvPr id="270" name="Google Shape;270;g3501d24d35c_0_0"/>
                <p:cNvGrpSpPr/>
                <p:nvPr/>
              </p:nvGrpSpPr>
              <p:grpSpPr>
                <a:xfrm>
                  <a:off x="2322742" y="1713433"/>
                  <a:ext cx="5363615" cy="1541696"/>
                  <a:chOff x="4495813" y="2956254"/>
                  <a:chExt cx="4594103" cy="1320510"/>
                </a:xfrm>
              </p:grpSpPr>
              <p:sp>
                <p:nvSpPr>
                  <p:cNvPr id="271" name="Google Shape;271;g3501d24d35c_0_0"/>
                  <p:cNvSpPr/>
                  <p:nvPr/>
                </p:nvSpPr>
                <p:spPr>
                  <a:xfrm>
                    <a:off x="4495813" y="3205284"/>
                    <a:ext cx="1626209" cy="107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236" extrusionOk="0">
                        <a:moveTo>
                          <a:pt x="357" y="13"/>
                        </a:moveTo>
                        <a:cubicBezTo>
                          <a:pt x="314" y="0"/>
                          <a:pt x="314" y="0"/>
                          <a:pt x="314" y="0"/>
                        </a:cubicBezTo>
                        <a:cubicBezTo>
                          <a:pt x="317" y="12"/>
                          <a:pt x="317" y="12"/>
                          <a:pt x="317" y="12"/>
                        </a:cubicBezTo>
                        <a:cubicBezTo>
                          <a:pt x="277" y="25"/>
                          <a:pt x="224" y="54"/>
                          <a:pt x="178" y="113"/>
                        </a:cubicBezTo>
                        <a:cubicBezTo>
                          <a:pt x="131" y="174"/>
                          <a:pt x="66" y="213"/>
                          <a:pt x="0" y="220"/>
                        </a:cubicBezTo>
                        <a:cubicBezTo>
                          <a:pt x="1" y="236"/>
                          <a:pt x="1" y="236"/>
                          <a:pt x="1" y="236"/>
                        </a:cubicBezTo>
                        <a:cubicBezTo>
                          <a:pt x="72" y="229"/>
                          <a:pt x="142" y="188"/>
                          <a:pt x="191" y="124"/>
                        </a:cubicBezTo>
                        <a:cubicBezTo>
                          <a:pt x="235" y="68"/>
                          <a:pt x="283" y="41"/>
                          <a:pt x="321" y="29"/>
                        </a:cubicBezTo>
                        <a:cubicBezTo>
                          <a:pt x="324" y="44"/>
                          <a:pt x="324" y="44"/>
                          <a:pt x="324" y="44"/>
                        </a:cubicBezTo>
                        <a:lnTo>
                          <a:pt x="357" y="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D9195"/>
                      </a:gs>
                      <a:gs pos="50000">
                        <a:srgbClr val="DDBEBF"/>
                      </a:gs>
                      <a:gs pos="100000">
                        <a:srgbClr val="EDDFE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72" name="Google Shape;272;g3501d24d35c_0_0"/>
                  <p:cNvSpPr/>
                  <p:nvPr/>
                </p:nvSpPr>
                <p:spPr>
                  <a:xfrm>
                    <a:off x="8411616" y="3366930"/>
                    <a:ext cx="678300" cy="6702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92D05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73" name="Google Shape;273;g3501d24d35c_0_0"/>
                  <p:cNvSpPr/>
                  <p:nvPr/>
                </p:nvSpPr>
                <p:spPr>
                  <a:xfrm>
                    <a:off x="6201383" y="2956254"/>
                    <a:ext cx="669000" cy="6702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accent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74" name="Google Shape;274;g3501d24d35c_0_0"/>
                <p:cNvSpPr/>
                <p:nvPr/>
              </p:nvSpPr>
              <p:spPr>
                <a:xfrm rot="10097623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g3501d24d35c_0_0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76" name="Google Shape;276;g3501d24d35c_0_0"/>
          <p:cNvSpPr/>
          <p:nvPr/>
        </p:nvSpPr>
        <p:spPr>
          <a:xfrm>
            <a:off x="3686332" y="5546357"/>
            <a:ext cx="28143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3"/>
                </a:solidFill>
                <a:latin typeface="Nunito Sans"/>
                <a:ea typeface="Nunito Sans"/>
                <a:cs typeface="Nunito Sans"/>
                <a:sym typeface="Nunito Sans"/>
              </a:rPr>
              <a:t>Automatic data upload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Designed for existing databases wanting public access via the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Data is managed as full "sets“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28262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8" name="Google Shape;278;g3501d24d35c_0_0"/>
          <p:cNvSpPr/>
          <p:nvPr/>
        </p:nvSpPr>
        <p:spPr>
          <a:xfrm rot="10800000" flipH="1">
            <a:off x="9740563" y="3216502"/>
            <a:ext cx="280800" cy="1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501d24d35c_0_0"/>
          <p:cNvSpPr/>
          <p:nvPr/>
        </p:nvSpPr>
        <p:spPr>
          <a:xfrm>
            <a:off x="9096765" y="2987528"/>
            <a:ext cx="303152" cy="479317"/>
          </a:xfrm>
          <a:custGeom>
            <a:avLst/>
            <a:gdLst/>
            <a:ahLst/>
            <a:cxnLst/>
            <a:rect l="l" t="t" r="r" b="b"/>
            <a:pathLst>
              <a:path w="392" h="620" extrusionOk="0">
                <a:moveTo>
                  <a:pt x="341" y="305"/>
                </a:moveTo>
                <a:cubicBezTo>
                  <a:pt x="345" y="308"/>
                  <a:pt x="345" y="313"/>
                  <a:pt x="341" y="317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0" y="481"/>
                  <a:pt x="178" y="482"/>
                  <a:pt x="175" y="482"/>
                </a:cubicBezTo>
                <a:cubicBezTo>
                  <a:pt x="175" y="482"/>
                  <a:pt x="175" y="482"/>
                  <a:pt x="175" y="482"/>
                </a:cubicBezTo>
                <a:cubicBezTo>
                  <a:pt x="173" y="482"/>
                  <a:pt x="171" y="481"/>
                  <a:pt x="170" y="479"/>
                </a:cubicBezTo>
                <a:cubicBezTo>
                  <a:pt x="76" y="385"/>
                  <a:pt x="76" y="385"/>
                  <a:pt x="76" y="385"/>
                </a:cubicBezTo>
                <a:cubicBezTo>
                  <a:pt x="73" y="382"/>
                  <a:pt x="73" y="377"/>
                  <a:pt x="76" y="374"/>
                </a:cubicBezTo>
                <a:cubicBezTo>
                  <a:pt x="79" y="371"/>
                  <a:pt x="84" y="371"/>
                  <a:pt x="87" y="37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330" y="305"/>
                  <a:pt x="330" y="305"/>
                  <a:pt x="330" y="305"/>
                </a:cubicBezTo>
                <a:cubicBezTo>
                  <a:pt x="333" y="302"/>
                  <a:pt x="338" y="302"/>
                  <a:pt x="341" y="305"/>
                </a:cubicBezTo>
                <a:close/>
                <a:moveTo>
                  <a:pt x="392" y="143"/>
                </a:moveTo>
                <a:cubicBezTo>
                  <a:pt x="392" y="585"/>
                  <a:pt x="392" y="585"/>
                  <a:pt x="392" y="585"/>
                </a:cubicBezTo>
                <a:cubicBezTo>
                  <a:pt x="392" y="604"/>
                  <a:pt x="376" y="620"/>
                  <a:pt x="357" y="62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16" y="620"/>
                  <a:pt x="0" y="604"/>
                  <a:pt x="0" y="58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23"/>
                  <a:pt x="16" y="107"/>
                  <a:pt x="35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0" y="82"/>
                  <a:pt x="86" y="66"/>
                  <a:pt x="105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22"/>
                  <a:pt x="155" y="0"/>
                  <a:pt x="182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45" y="0"/>
                  <a:pt x="267" y="22"/>
                  <a:pt x="267" y="48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94" y="66"/>
                  <a:pt x="294" y="66"/>
                  <a:pt x="294" y="66"/>
                </a:cubicBezTo>
                <a:cubicBezTo>
                  <a:pt x="314" y="66"/>
                  <a:pt x="330" y="82"/>
                  <a:pt x="330" y="102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57" y="107"/>
                  <a:pt x="357" y="107"/>
                  <a:pt x="357" y="107"/>
                </a:cubicBezTo>
                <a:cubicBezTo>
                  <a:pt x="376" y="107"/>
                  <a:pt x="392" y="123"/>
                  <a:pt x="392" y="143"/>
                </a:cubicBezTo>
                <a:close/>
                <a:moveTo>
                  <a:pt x="86" y="129"/>
                </a:moveTo>
                <a:cubicBezTo>
                  <a:pt x="86" y="139"/>
                  <a:pt x="95" y="148"/>
                  <a:pt x="105" y="148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305" y="148"/>
                  <a:pt x="314" y="139"/>
                  <a:pt x="314" y="129"/>
                </a:cubicBezTo>
                <a:cubicBezTo>
                  <a:pt x="314" y="102"/>
                  <a:pt x="314" y="102"/>
                  <a:pt x="314" y="102"/>
                </a:cubicBezTo>
                <a:cubicBezTo>
                  <a:pt x="314" y="91"/>
                  <a:pt x="305" y="82"/>
                  <a:pt x="294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4" y="82"/>
                  <a:pt x="251" y="79"/>
                  <a:pt x="251" y="74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1" y="30"/>
                  <a:pt x="236" y="16"/>
                  <a:pt x="218" y="16"/>
                </a:cubicBezTo>
                <a:cubicBezTo>
                  <a:pt x="182" y="16"/>
                  <a:pt x="182" y="16"/>
                  <a:pt x="182" y="16"/>
                </a:cubicBezTo>
                <a:cubicBezTo>
                  <a:pt x="164" y="16"/>
                  <a:pt x="149" y="30"/>
                  <a:pt x="149" y="48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9"/>
                  <a:pt x="146" y="82"/>
                  <a:pt x="141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95" y="82"/>
                  <a:pt x="86" y="91"/>
                  <a:pt x="86" y="102"/>
                </a:cubicBezTo>
                <a:lnTo>
                  <a:pt x="86" y="129"/>
                </a:lnTo>
                <a:close/>
                <a:moveTo>
                  <a:pt x="376" y="143"/>
                </a:moveTo>
                <a:cubicBezTo>
                  <a:pt x="376" y="132"/>
                  <a:pt x="368" y="123"/>
                  <a:pt x="357" y="123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48"/>
                  <a:pt x="314" y="164"/>
                  <a:pt x="294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86" y="164"/>
                  <a:pt x="70" y="148"/>
                  <a:pt x="70" y="129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24" y="123"/>
                  <a:pt x="16" y="132"/>
                  <a:pt x="16" y="143"/>
                </a:cubicBezTo>
                <a:cubicBezTo>
                  <a:pt x="16" y="585"/>
                  <a:pt x="16" y="585"/>
                  <a:pt x="16" y="585"/>
                </a:cubicBezTo>
                <a:cubicBezTo>
                  <a:pt x="16" y="596"/>
                  <a:pt x="24" y="604"/>
                  <a:pt x="35" y="604"/>
                </a:cubicBezTo>
                <a:cubicBezTo>
                  <a:pt x="357" y="604"/>
                  <a:pt x="357" y="604"/>
                  <a:pt x="357" y="604"/>
                </a:cubicBezTo>
                <a:cubicBezTo>
                  <a:pt x="368" y="604"/>
                  <a:pt x="376" y="596"/>
                  <a:pt x="376" y="585"/>
                </a:cubicBezTo>
                <a:lnTo>
                  <a:pt x="376" y="14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501d24d35c_0_0"/>
          <p:cNvSpPr/>
          <p:nvPr/>
        </p:nvSpPr>
        <p:spPr>
          <a:xfrm>
            <a:off x="7178489" y="1678621"/>
            <a:ext cx="129964" cy="593291"/>
          </a:xfrm>
          <a:custGeom>
            <a:avLst/>
            <a:gdLst/>
            <a:ahLst/>
            <a:cxnLst/>
            <a:rect l="l" t="t" r="r" b="b"/>
            <a:pathLst>
              <a:path w="158" h="718" extrusionOk="0">
                <a:moveTo>
                  <a:pt x="117" y="61"/>
                </a:move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7" y="0"/>
                  <a:pt x="9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1" y="0"/>
                  <a:pt x="41" y="10"/>
                  <a:pt x="41" y="23"/>
                </a:cubicBezTo>
                <a:cubicBezTo>
                  <a:pt x="41" y="61"/>
                  <a:pt x="41" y="61"/>
                  <a:pt x="41" y="61"/>
                </a:cubicBezTo>
                <a:cubicBezTo>
                  <a:pt x="18" y="62"/>
                  <a:pt x="0" y="81"/>
                  <a:pt x="0" y="1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605"/>
                  <a:pt x="0" y="606"/>
                  <a:pt x="1" y="607"/>
                </a:cubicBezTo>
                <a:cubicBezTo>
                  <a:pt x="73" y="715"/>
                  <a:pt x="73" y="715"/>
                  <a:pt x="73" y="715"/>
                </a:cubicBezTo>
                <a:cubicBezTo>
                  <a:pt x="75" y="717"/>
                  <a:pt x="77" y="718"/>
                  <a:pt x="79" y="718"/>
                </a:cubicBezTo>
                <a:cubicBezTo>
                  <a:pt x="81" y="718"/>
                  <a:pt x="84" y="717"/>
                  <a:pt x="85" y="715"/>
                </a:cubicBezTo>
                <a:cubicBezTo>
                  <a:pt x="157" y="607"/>
                  <a:pt x="157" y="607"/>
                  <a:pt x="157" y="607"/>
                </a:cubicBezTo>
                <a:cubicBezTo>
                  <a:pt x="158" y="606"/>
                  <a:pt x="158" y="605"/>
                  <a:pt x="158" y="604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8" y="81"/>
                  <a:pt x="140" y="62"/>
                  <a:pt x="117" y="61"/>
                </a:cubicBezTo>
                <a:close/>
                <a:moveTo>
                  <a:pt x="55" y="23"/>
                </a:moveTo>
                <a:cubicBezTo>
                  <a:pt x="55" y="18"/>
                  <a:pt x="59" y="14"/>
                  <a:pt x="64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9" y="14"/>
                  <a:pt x="103" y="18"/>
                  <a:pt x="103" y="23"/>
                </a:cubicBezTo>
                <a:cubicBezTo>
                  <a:pt x="103" y="339"/>
                  <a:pt x="103" y="339"/>
                  <a:pt x="103" y="339"/>
                </a:cubicBezTo>
                <a:cubicBezTo>
                  <a:pt x="103" y="344"/>
                  <a:pt x="99" y="348"/>
                  <a:pt x="95" y="348"/>
                </a:cubicBezTo>
                <a:cubicBezTo>
                  <a:pt x="64" y="348"/>
                  <a:pt x="64" y="348"/>
                  <a:pt x="64" y="348"/>
                </a:cubicBezTo>
                <a:cubicBezTo>
                  <a:pt x="59" y="348"/>
                  <a:pt x="55" y="344"/>
                  <a:pt x="55" y="339"/>
                </a:cubicBezTo>
                <a:lnTo>
                  <a:pt x="55" y="23"/>
                </a:lnTo>
                <a:close/>
                <a:moveTo>
                  <a:pt x="144" y="601"/>
                </a:moveTo>
                <a:cubicBezTo>
                  <a:pt x="79" y="698"/>
                  <a:pt x="79" y="698"/>
                  <a:pt x="79" y="698"/>
                </a:cubicBezTo>
                <a:cubicBezTo>
                  <a:pt x="14" y="601"/>
                  <a:pt x="14" y="601"/>
                  <a:pt x="14" y="601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88"/>
                  <a:pt x="26" y="76"/>
                  <a:pt x="41" y="75"/>
                </a:cubicBezTo>
                <a:cubicBezTo>
                  <a:pt x="41" y="339"/>
                  <a:pt x="41" y="339"/>
                  <a:pt x="41" y="339"/>
                </a:cubicBezTo>
                <a:cubicBezTo>
                  <a:pt x="41" y="352"/>
                  <a:pt x="51" y="362"/>
                  <a:pt x="64" y="362"/>
                </a:cubicBezTo>
                <a:cubicBezTo>
                  <a:pt x="95" y="362"/>
                  <a:pt x="95" y="362"/>
                  <a:pt x="95" y="362"/>
                </a:cubicBezTo>
                <a:cubicBezTo>
                  <a:pt x="107" y="362"/>
                  <a:pt x="117" y="352"/>
                  <a:pt x="117" y="33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32" y="76"/>
                  <a:pt x="144" y="88"/>
                  <a:pt x="144" y="104"/>
                </a:cubicBezTo>
                <a:lnTo>
                  <a:pt x="144" y="601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501d24d35c_0_0"/>
          <p:cNvSpPr/>
          <p:nvPr/>
        </p:nvSpPr>
        <p:spPr>
          <a:xfrm>
            <a:off x="6945181" y="4456390"/>
            <a:ext cx="488971" cy="217769"/>
          </a:xfrm>
          <a:custGeom>
            <a:avLst/>
            <a:gdLst/>
            <a:ahLst/>
            <a:cxnLst/>
            <a:rect l="l" t="t" r="r" b="b"/>
            <a:pathLst>
              <a:path w="869" h="384" extrusionOk="0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501d24d35c_0_0"/>
          <p:cNvSpPr/>
          <p:nvPr/>
        </p:nvSpPr>
        <p:spPr>
          <a:xfrm>
            <a:off x="4464262" y="4787254"/>
            <a:ext cx="381509" cy="517572"/>
          </a:xfrm>
          <a:custGeom>
            <a:avLst/>
            <a:gdLst/>
            <a:ahLst/>
            <a:cxnLst/>
            <a:rect l="l" t="t" r="r" b="b"/>
            <a:pathLst>
              <a:path w="509" h="690" extrusionOk="0">
                <a:moveTo>
                  <a:pt x="277" y="176"/>
                </a:moveTo>
                <a:cubicBezTo>
                  <a:pt x="284" y="169"/>
                  <a:pt x="289" y="160"/>
                  <a:pt x="289" y="149"/>
                </a:cubicBezTo>
                <a:cubicBezTo>
                  <a:pt x="289" y="129"/>
                  <a:pt x="273" y="113"/>
                  <a:pt x="253" y="113"/>
                </a:cubicBezTo>
                <a:cubicBezTo>
                  <a:pt x="233" y="113"/>
                  <a:pt x="217" y="129"/>
                  <a:pt x="217" y="149"/>
                </a:cubicBezTo>
                <a:cubicBezTo>
                  <a:pt x="217" y="161"/>
                  <a:pt x="223" y="171"/>
                  <a:pt x="231" y="177"/>
                </a:cubicBezTo>
                <a:cubicBezTo>
                  <a:pt x="142" y="464"/>
                  <a:pt x="142" y="464"/>
                  <a:pt x="142" y="464"/>
                </a:cubicBezTo>
                <a:cubicBezTo>
                  <a:pt x="141" y="465"/>
                  <a:pt x="140" y="467"/>
                  <a:pt x="140" y="469"/>
                </a:cubicBezTo>
                <a:cubicBezTo>
                  <a:pt x="140" y="470"/>
                  <a:pt x="140" y="471"/>
                  <a:pt x="140" y="47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3" y="685"/>
                  <a:pt x="75" y="689"/>
                  <a:pt x="79" y="690"/>
                </a:cubicBezTo>
                <a:cubicBezTo>
                  <a:pt x="80" y="690"/>
                  <a:pt x="81" y="690"/>
                  <a:pt x="81" y="690"/>
                </a:cubicBezTo>
                <a:cubicBezTo>
                  <a:pt x="84" y="690"/>
                  <a:pt x="87" y="688"/>
                  <a:pt x="88" y="685"/>
                </a:cubicBezTo>
                <a:cubicBezTo>
                  <a:pt x="108" y="622"/>
                  <a:pt x="108" y="622"/>
                  <a:pt x="108" y="622"/>
                </a:cubicBezTo>
                <a:cubicBezTo>
                  <a:pt x="401" y="622"/>
                  <a:pt x="401" y="622"/>
                  <a:pt x="401" y="622"/>
                </a:cubicBezTo>
                <a:cubicBezTo>
                  <a:pt x="421" y="685"/>
                  <a:pt x="421" y="685"/>
                  <a:pt x="421" y="685"/>
                </a:cubicBezTo>
                <a:cubicBezTo>
                  <a:pt x="422" y="688"/>
                  <a:pt x="425" y="690"/>
                  <a:pt x="428" y="690"/>
                </a:cubicBezTo>
                <a:cubicBezTo>
                  <a:pt x="428" y="690"/>
                  <a:pt x="429" y="690"/>
                  <a:pt x="430" y="690"/>
                </a:cubicBezTo>
                <a:cubicBezTo>
                  <a:pt x="433" y="689"/>
                  <a:pt x="435" y="685"/>
                  <a:pt x="434" y="681"/>
                </a:cubicBezTo>
                <a:lnTo>
                  <a:pt x="277" y="176"/>
                </a:lnTo>
                <a:close/>
                <a:moveTo>
                  <a:pt x="189" y="362"/>
                </a:moveTo>
                <a:cubicBezTo>
                  <a:pt x="320" y="362"/>
                  <a:pt x="320" y="362"/>
                  <a:pt x="320" y="362"/>
                </a:cubicBezTo>
                <a:cubicBezTo>
                  <a:pt x="351" y="462"/>
                  <a:pt x="351" y="462"/>
                  <a:pt x="351" y="462"/>
                </a:cubicBezTo>
                <a:cubicBezTo>
                  <a:pt x="157" y="462"/>
                  <a:pt x="157" y="462"/>
                  <a:pt x="157" y="462"/>
                </a:cubicBezTo>
                <a:lnTo>
                  <a:pt x="189" y="362"/>
                </a:lnTo>
                <a:close/>
                <a:moveTo>
                  <a:pt x="219" y="265"/>
                </a:moveTo>
                <a:cubicBezTo>
                  <a:pt x="290" y="265"/>
                  <a:pt x="290" y="265"/>
                  <a:pt x="290" y="265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193" y="348"/>
                  <a:pt x="193" y="348"/>
                  <a:pt x="193" y="348"/>
                </a:cubicBezTo>
                <a:lnTo>
                  <a:pt x="219" y="265"/>
                </a:lnTo>
                <a:close/>
                <a:moveTo>
                  <a:pt x="253" y="127"/>
                </a:moveTo>
                <a:cubicBezTo>
                  <a:pt x="265" y="127"/>
                  <a:pt x="275" y="137"/>
                  <a:pt x="275" y="149"/>
                </a:cubicBezTo>
                <a:cubicBezTo>
                  <a:pt x="275" y="161"/>
                  <a:pt x="265" y="171"/>
                  <a:pt x="253" y="171"/>
                </a:cubicBezTo>
                <a:cubicBezTo>
                  <a:pt x="250" y="171"/>
                  <a:pt x="248" y="170"/>
                  <a:pt x="245" y="169"/>
                </a:cubicBezTo>
                <a:cubicBezTo>
                  <a:pt x="244" y="168"/>
                  <a:pt x="243" y="168"/>
                  <a:pt x="242" y="167"/>
                </a:cubicBezTo>
                <a:cubicBezTo>
                  <a:pt x="242" y="167"/>
                  <a:pt x="241" y="167"/>
                  <a:pt x="241" y="167"/>
                </a:cubicBezTo>
                <a:cubicBezTo>
                  <a:pt x="235" y="163"/>
                  <a:pt x="231" y="156"/>
                  <a:pt x="231" y="149"/>
                </a:cubicBezTo>
                <a:cubicBezTo>
                  <a:pt x="231" y="137"/>
                  <a:pt x="241" y="127"/>
                  <a:pt x="253" y="127"/>
                </a:cubicBezTo>
                <a:close/>
                <a:moveTo>
                  <a:pt x="253" y="185"/>
                </a:moveTo>
                <a:cubicBezTo>
                  <a:pt x="257" y="185"/>
                  <a:pt x="261" y="184"/>
                  <a:pt x="264" y="183"/>
                </a:cubicBezTo>
                <a:cubicBezTo>
                  <a:pt x="286" y="251"/>
                  <a:pt x="286" y="251"/>
                  <a:pt x="286" y="251"/>
                </a:cubicBezTo>
                <a:cubicBezTo>
                  <a:pt x="223" y="251"/>
                  <a:pt x="223" y="251"/>
                  <a:pt x="223" y="251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47" y="184"/>
                  <a:pt x="250" y="185"/>
                  <a:pt x="253" y="185"/>
                </a:cubicBezTo>
                <a:close/>
                <a:moveTo>
                  <a:pt x="112" y="608"/>
                </a:moveTo>
                <a:cubicBezTo>
                  <a:pt x="153" y="476"/>
                  <a:pt x="153" y="476"/>
                  <a:pt x="153" y="476"/>
                </a:cubicBezTo>
                <a:cubicBezTo>
                  <a:pt x="356" y="476"/>
                  <a:pt x="356" y="476"/>
                  <a:pt x="356" y="476"/>
                </a:cubicBezTo>
                <a:cubicBezTo>
                  <a:pt x="397" y="608"/>
                  <a:pt x="397" y="608"/>
                  <a:pt x="397" y="608"/>
                </a:cubicBezTo>
                <a:lnTo>
                  <a:pt x="112" y="608"/>
                </a:lnTo>
                <a:close/>
                <a:moveTo>
                  <a:pt x="56" y="284"/>
                </a:moveTo>
                <a:cubicBezTo>
                  <a:pt x="59" y="287"/>
                  <a:pt x="58" y="291"/>
                  <a:pt x="55" y="294"/>
                </a:cubicBezTo>
                <a:cubicBezTo>
                  <a:pt x="53" y="294"/>
                  <a:pt x="52" y="295"/>
                  <a:pt x="51" y="295"/>
                </a:cubicBezTo>
                <a:cubicBezTo>
                  <a:pt x="49" y="295"/>
                  <a:pt x="46" y="294"/>
                  <a:pt x="45" y="292"/>
                </a:cubicBezTo>
                <a:cubicBezTo>
                  <a:pt x="15" y="249"/>
                  <a:pt x="0" y="199"/>
                  <a:pt x="0" y="147"/>
                </a:cubicBezTo>
                <a:cubicBezTo>
                  <a:pt x="0" y="96"/>
                  <a:pt x="15" y="47"/>
                  <a:pt x="43" y="5"/>
                </a:cubicBezTo>
                <a:cubicBezTo>
                  <a:pt x="45" y="2"/>
                  <a:pt x="50" y="1"/>
                  <a:pt x="53" y="3"/>
                </a:cubicBezTo>
                <a:cubicBezTo>
                  <a:pt x="56" y="5"/>
                  <a:pt x="57" y="9"/>
                  <a:pt x="55" y="13"/>
                </a:cubicBezTo>
                <a:cubicBezTo>
                  <a:pt x="28" y="52"/>
                  <a:pt x="14" y="99"/>
                  <a:pt x="14" y="147"/>
                </a:cubicBezTo>
                <a:cubicBezTo>
                  <a:pt x="14" y="196"/>
                  <a:pt x="29" y="243"/>
                  <a:pt x="56" y="284"/>
                </a:cubicBezTo>
                <a:close/>
                <a:moveTo>
                  <a:pt x="509" y="147"/>
                </a:moveTo>
                <a:cubicBezTo>
                  <a:pt x="509" y="200"/>
                  <a:pt x="493" y="250"/>
                  <a:pt x="463" y="293"/>
                </a:cubicBezTo>
                <a:cubicBezTo>
                  <a:pt x="462" y="295"/>
                  <a:pt x="459" y="296"/>
                  <a:pt x="457" y="296"/>
                </a:cubicBezTo>
                <a:cubicBezTo>
                  <a:pt x="456" y="296"/>
                  <a:pt x="454" y="296"/>
                  <a:pt x="453" y="295"/>
                </a:cubicBezTo>
                <a:cubicBezTo>
                  <a:pt x="450" y="293"/>
                  <a:pt x="449" y="288"/>
                  <a:pt x="452" y="285"/>
                </a:cubicBezTo>
                <a:cubicBezTo>
                  <a:pt x="480" y="244"/>
                  <a:pt x="495" y="197"/>
                  <a:pt x="495" y="147"/>
                </a:cubicBezTo>
                <a:cubicBezTo>
                  <a:pt x="495" y="98"/>
                  <a:pt x="481" y="52"/>
                  <a:pt x="453" y="11"/>
                </a:cubicBezTo>
                <a:cubicBezTo>
                  <a:pt x="451" y="8"/>
                  <a:pt x="452" y="4"/>
                  <a:pt x="455" y="2"/>
                </a:cubicBezTo>
                <a:cubicBezTo>
                  <a:pt x="458" y="0"/>
                  <a:pt x="463" y="0"/>
                  <a:pt x="465" y="4"/>
                </a:cubicBezTo>
                <a:cubicBezTo>
                  <a:pt x="494" y="46"/>
                  <a:pt x="509" y="96"/>
                  <a:pt x="509" y="147"/>
                </a:cubicBezTo>
                <a:close/>
                <a:moveTo>
                  <a:pt x="93" y="259"/>
                </a:moveTo>
                <a:cubicBezTo>
                  <a:pt x="70" y="226"/>
                  <a:pt x="58" y="187"/>
                  <a:pt x="58" y="147"/>
                </a:cubicBezTo>
                <a:cubicBezTo>
                  <a:pt x="58" y="108"/>
                  <a:pt x="69" y="70"/>
                  <a:pt x="91" y="38"/>
                </a:cubicBezTo>
                <a:cubicBezTo>
                  <a:pt x="93" y="35"/>
                  <a:pt x="98" y="34"/>
                  <a:pt x="101" y="36"/>
                </a:cubicBezTo>
                <a:cubicBezTo>
                  <a:pt x="104" y="38"/>
                  <a:pt x="105" y="42"/>
                  <a:pt x="103" y="46"/>
                </a:cubicBezTo>
                <a:cubicBezTo>
                  <a:pt x="83" y="76"/>
                  <a:pt x="72" y="111"/>
                  <a:pt x="72" y="147"/>
                </a:cubicBezTo>
                <a:cubicBezTo>
                  <a:pt x="72" y="184"/>
                  <a:pt x="83" y="220"/>
                  <a:pt x="104" y="251"/>
                </a:cubicBezTo>
                <a:cubicBezTo>
                  <a:pt x="107" y="254"/>
                  <a:pt x="106" y="258"/>
                  <a:pt x="103" y="261"/>
                </a:cubicBezTo>
                <a:cubicBezTo>
                  <a:pt x="101" y="261"/>
                  <a:pt x="100" y="262"/>
                  <a:pt x="99" y="262"/>
                </a:cubicBezTo>
                <a:cubicBezTo>
                  <a:pt x="96" y="262"/>
                  <a:pt x="94" y="261"/>
                  <a:pt x="93" y="259"/>
                </a:cubicBezTo>
                <a:close/>
                <a:moveTo>
                  <a:pt x="404" y="252"/>
                </a:moveTo>
                <a:cubicBezTo>
                  <a:pt x="425" y="221"/>
                  <a:pt x="437" y="185"/>
                  <a:pt x="437" y="147"/>
                </a:cubicBezTo>
                <a:cubicBezTo>
                  <a:pt x="437" y="110"/>
                  <a:pt x="426" y="75"/>
                  <a:pt x="405" y="44"/>
                </a:cubicBezTo>
                <a:cubicBezTo>
                  <a:pt x="403" y="41"/>
                  <a:pt x="404" y="37"/>
                  <a:pt x="407" y="35"/>
                </a:cubicBezTo>
                <a:cubicBezTo>
                  <a:pt x="410" y="32"/>
                  <a:pt x="415" y="33"/>
                  <a:pt x="417" y="37"/>
                </a:cubicBezTo>
                <a:cubicBezTo>
                  <a:pt x="439" y="69"/>
                  <a:pt x="451" y="107"/>
                  <a:pt x="451" y="147"/>
                </a:cubicBezTo>
                <a:cubicBezTo>
                  <a:pt x="451" y="188"/>
                  <a:pt x="439" y="227"/>
                  <a:pt x="415" y="260"/>
                </a:cubicBezTo>
                <a:cubicBezTo>
                  <a:pt x="414" y="262"/>
                  <a:pt x="412" y="263"/>
                  <a:pt x="409" y="263"/>
                </a:cubicBezTo>
                <a:cubicBezTo>
                  <a:pt x="408" y="263"/>
                  <a:pt x="407" y="263"/>
                  <a:pt x="405" y="262"/>
                </a:cubicBezTo>
                <a:cubicBezTo>
                  <a:pt x="402" y="260"/>
                  <a:pt x="401" y="255"/>
                  <a:pt x="404" y="252"/>
                </a:cubicBezTo>
                <a:close/>
                <a:moveTo>
                  <a:pt x="308" y="186"/>
                </a:moveTo>
                <a:cubicBezTo>
                  <a:pt x="316" y="175"/>
                  <a:pt x="321" y="161"/>
                  <a:pt x="321" y="147"/>
                </a:cubicBezTo>
                <a:cubicBezTo>
                  <a:pt x="321" y="134"/>
                  <a:pt x="317" y="121"/>
                  <a:pt x="309" y="110"/>
                </a:cubicBezTo>
                <a:cubicBezTo>
                  <a:pt x="307" y="107"/>
                  <a:pt x="308" y="103"/>
                  <a:pt x="311" y="100"/>
                </a:cubicBezTo>
                <a:cubicBezTo>
                  <a:pt x="314" y="98"/>
                  <a:pt x="319" y="99"/>
                  <a:pt x="321" y="102"/>
                </a:cubicBezTo>
                <a:cubicBezTo>
                  <a:pt x="330" y="116"/>
                  <a:pt x="335" y="131"/>
                  <a:pt x="335" y="147"/>
                </a:cubicBezTo>
                <a:cubicBezTo>
                  <a:pt x="335" y="164"/>
                  <a:pt x="329" y="180"/>
                  <a:pt x="319" y="194"/>
                </a:cubicBezTo>
                <a:cubicBezTo>
                  <a:pt x="318" y="196"/>
                  <a:pt x="315" y="197"/>
                  <a:pt x="313" y="197"/>
                </a:cubicBezTo>
                <a:cubicBezTo>
                  <a:pt x="312" y="197"/>
                  <a:pt x="310" y="197"/>
                  <a:pt x="309" y="196"/>
                </a:cubicBezTo>
                <a:cubicBezTo>
                  <a:pt x="306" y="194"/>
                  <a:pt x="305" y="189"/>
                  <a:pt x="308" y="186"/>
                </a:cubicBezTo>
                <a:close/>
                <a:moveTo>
                  <a:pt x="356" y="219"/>
                </a:moveTo>
                <a:cubicBezTo>
                  <a:pt x="371" y="198"/>
                  <a:pt x="379" y="173"/>
                  <a:pt x="379" y="147"/>
                </a:cubicBezTo>
                <a:cubicBezTo>
                  <a:pt x="379" y="122"/>
                  <a:pt x="371" y="98"/>
                  <a:pt x="357" y="77"/>
                </a:cubicBezTo>
                <a:cubicBezTo>
                  <a:pt x="355" y="74"/>
                  <a:pt x="356" y="70"/>
                  <a:pt x="359" y="68"/>
                </a:cubicBezTo>
                <a:cubicBezTo>
                  <a:pt x="362" y="65"/>
                  <a:pt x="367" y="66"/>
                  <a:pt x="369" y="69"/>
                </a:cubicBezTo>
                <a:cubicBezTo>
                  <a:pt x="384" y="92"/>
                  <a:pt x="393" y="119"/>
                  <a:pt x="393" y="147"/>
                </a:cubicBezTo>
                <a:cubicBezTo>
                  <a:pt x="393" y="176"/>
                  <a:pt x="384" y="204"/>
                  <a:pt x="367" y="227"/>
                </a:cubicBezTo>
                <a:cubicBezTo>
                  <a:pt x="366" y="229"/>
                  <a:pt x="364" y="230"/>
                  <a:pt x="361" y="230"/>
                </a:cubicBezTo>
                <a:cubicBezTo>
                  <a:pt x="360" y="230"/>
                  <a:pt x="359" y="230"/>
                  <a:pt x="357" y="229"/>
                </a:cubicBezTo>
                <a:cubicBezTo>
                  <a:pt x="354" y="227"/>
                  <a:pt x="353" y="222"/>
                  <a:pt x="356" y="219"/>
                </a:cubicBezTo>
                <a:close/>
                <a:moveTo>
                  <a:pt x="141" y="226"/>
                </a:moveTo>
                <a:cubicBezTo>
                  <a:pt x="125" y="203"/>
                  <a:pt x="116" y="175"/>
                  <a:pt x="116" y="147"/>
                </a:cubicBezTo>
                <a:cubicBezTo>
                  <a:pt x="116" y="120"/>
                  <a:pt x="124" y="93"/>
                  <a:pt x="139" y="71"/>
                </a:cubicBezTo>
                <a:cubicBezTo>
                  <a:pt x="141" y="68"/>
                  <a:pt x="146" y="67"/>
                  <a:pt x="149" y="69"/>
                </a:cubicBezTo>
                <a:cubicBezTo>
                  <a:pt x="152" y="71"/>
                  <a:pt x="153" y="75"/>
                  <a:pt x="151" y="78"/>
                </a:cubicBezTo>
                <a:cubicBezTo>
                  <a:pt x="137" y="99"/>
                  <a:pt x="130" y="123"/>
                  <a:pt x="130" y="147"/>
                </a:cubicBezTo>
                <a:cubicBezTo>
                  <a:pt x="130" y="173"/>
                  <a:pt x="138" y="197"/>
                  <a:pt x="152" y="218"/>
                </a:cubicBezTo>
                <a:cubicBezTo>
                  <a:pt x="155" y="221"/>
                  <a:pt x="154" y="225"/>
                  <a:pt x="151" y="228"/>
                </a:cubicBezTo>
                <a:cubicBezTo>
                  <a:pt x="149" y="229"/>
                  <a:pt x="148" y="229"/>
                  <a:pt x="147" y="229"/>
                </a:cubicBezTo>
                <a:cubicBezTo>
                  <a:pt x="144" y="229"/>
                  <a:pt x="142" y="228"/>
                  <a:pt x="141" y="226"/>
                </a:cubicBezTo>
                <a:close/>
                <a:moveTo>
                  <a:pt x="189" y="193"/>
                </a:moveTo>
                <a:cubicBezTo>
                  <a:pt x="179" y="179"/>
                  <a:pt x="174" y="164"/>
                  <a:pt x="174" y="147"/>
                </a:cubicBezTo>
                <a:cubicBezTo>
                  <a:pt x="174" y="132"/>
                  <a:pt x="179" y="117"/>
                  <a:pt x="187" y="104"/>
                </a:cubicBezTo>
                <a:cubicBezTo>
                  <a:pt x="189" y="101"/>
                  <a:pt x="193" y="100"/>
                  <a:pt x="197" y="102"/>
                </a:cubicBezTo>
                <a:cubicBezTo>
                  <a:pt x="200" y="104"/>
                  <a:pt x="201" y="108"/>
                  <a:pt x="199" y="111"/>
                </a:cubicBezTo>
                <a:cubicBezTo>
                  <a:pt x="192" y="122"/>
                  <a:pt x="188" y="134"/>
                  <a:pt x="188" y="147"/>
                </a:cubicBezTo>
                <a:cubicBezTo>
                  <a:pt x="188" y="161"/>
                  <a:pt x="192" y="174"/>
                  <a:pt x="200" y="185"/>
                </a:cubicBezTo>
                <a:cubicBezTo>
                  <a:pt x="203" y="188"/>
                  <a:pt x="202" y="193"/>
                  <a:pt x="199" y="195"/>
                </a:cubicBezTo>
                <a:cubicBezTo>
                  <a:pt x="197" y="196"/>
                  <a:pt x="196" y="196"/>
                  <a:pt x="195" y="196"/>
                </a:cubicBezTo>
                <a:cubicBezTo>
                  <a:pt x="192" y="196"/>
                  <a:pt x="190" y="195"/>
                  <a:pt x="189" y="19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501d24d35c_0_0"/>
          <p:cNvSpPr/>
          <p:nvPr/>
        </p:nvSpPr>
        <p:spPr>
          <a:xfrm>
            <a:off x="4437230" y="1205735"/>
            <a:ext cx="408541" cy="525880"/>
          </a:xfrm>
          <a:custGeom>
            <a:avLst/>
            <a:gdLst/>
            <a:ahLst/>
            <a:cxnLst/>
            <a:rect l="l" t="t" r="r" b="b"/>
            <a:pathLst>
              <a:path w="329" h="423" extrusionOk="0">
                <a:moveTo>
                  <a:pt x="296" y="66"/>
                </a:moveTo>
                <a:cubicBezTo>
                  <a:pt x="287" y="66"/>
                  <a:pt x="279" y="70"/>
                  <a:pt x="273" y="76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3" y="38"/>
                  <a:pt x="258" y="23"/>
                  <a:pt x="240" y="23"/>
                </a:cubicBezTo>
                <a:cubicBezTo>
                  <a:pt x="231" y="23"/>
                  <a:pt x="223" y="27"/>
                  <a:pt x="217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17" y="15"/>
                  <a:pt x="202" y="0"/>
                  <a:pt x="184" y="0"/>
                </a:cubicBezTo>
                <a:cubicBezTo>
                  <a:pt x="166" y="0"/>
                  <a:pt x="151" y="15"/>
                  <a:pt x="151" y="33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45" y="39"/>
                  <a:pt x="137" y="36"/>
                  <a:pt x="128" y="36"/>
                </a:cubicBezTo>
                <a:cubicBezTo>
                  <a:pt x="110" y="36"/>
                  <a:pt x="95" y="50"/>
                  <a:pt x="95" y="68"/>
                </a:cubicBezTo>
                <a:cubicBezTo>
                  <a:pt x="95" y="247"/>
                  <a:pt x="95" y="247"/>
                  <a:pt x="95" y="247"/>
                </a:cubicBezTo>
                <a:cubicBezTo>
                  <a:pt x="63" y="209"/>
                  <a:pt x="63" y="209"/>
                  <a:pt x="63" y="209"/>
                </a:cubicBezTo>
                <a:cubicBezTo>
                  <a:pt x="56" y="201"/>
                  <a:pt x="47" y="197"/>
                  <a:pt x="37" y="197"/>
                </a:cubicBezTo>
                <a:cubicBezTo>
                  <a:pt x="30" y="197"/>
                  <a:pt x="22" y="199"/>
                  <a:pt x="17" y="204"/>
                </a:cubicBezTo>
                <a:cubicBezTo>
                  <a:pt x="2" y="215"/>
                  <a:pt x="0" y="236"/>
                  <a:pt x="11" y="250"/>
                </a:cubicBezTo>
                <a:cubicBezTo>
                  <a:pt x="12" y="251"/>
                  <a:pt x="108" y="371"/>
                  <a:pt x="120" y="386"/>
                </a:cubicBezTo>
                <a:cubicBezTo>
                  <a:pt x="134" y="403"/>
                  <a:pt x="174" y="423"/>
                  <a:pt x="207" y="423"/>
                </a:cubicBezTo>
                <a:cubicBezTo>
                  <a:pt x="274" y="423"/>
                  <a:pt x="329" y="368"/>
                  <a:pt x="329" y="301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29" y="81"/>
                  <a:pt x="314" y="66"/>
                  <a:pt x="296" y="66"/>
                </a:cubicBezTo>
                <a:close/>
                <a:moveTo>
                  <a:pt x="319" y="301"/>
                </a:moveTo>
                <a:cubicBezTo>
                  <a:pt x="319" y="363"/>
                  <a:pt x="269" y="413"/>
                  <a:pt x="207" y="413"/>
                </a:cubicBezTo>
                <a:cubicBezTo>
                  <a:pt x="174" y="413"/>
                  <a:pt x="138" y="394"/>
                  <a:pt x="127" y="380"/>
                </a:cubicBezTo>
                <a:cubicBezTo>
                  <a:pt x="115" y="365"/>
                  <a:pt x="20" y="245"/>
                  <a:pt x="19" y="244"/>
                </a:cubicBezTo>
                <a:cubicBezTo>
                  <a:pt x="15" y="239"/>
                  <a:pt x="13" y="233"/>
                  <a:pt x="14" y="227"/>
                </a:cubicBezTo>
                <a:cubicBezTo>
                  <a:pt x="15" y="221"/>
                  <a:pt x="18" y="215"/>
                  <a:pt x="22" y="211"/>
                </a:cubicBezTo>
                <a:cubicBezTo>
                  <a:pt x="27" y="208"/>
                  <a:pt x="32" y="206"/>
                  <a:pt x="37" y="206"/>
                </a:cubicBezTo>
                <a:cubicBezTo>
                  <a:pt x="44" y="206"/>
                  <a:pt x="51" y="209"/>
                  <a:pt x="55" y="215"/>
                </a:cubicBezTo>
                <a:cubicBezTo>
                  <a:pt x="96" y="263"/>
                  <a:pt x="96" y="263"/>
                  <a:pt x="96" y="263"/>
                </a:cubicBezTo>
                <a:cubicBezTo>
                  <a:pt x="97" y="265"/>
                  <a:pt x="99" y="265"/>
                  <a:pt x="101" y="265"/>
                </a:cubicBezTo>
                <a:cubicBezTo>
                  <a:pt x="103" y="264"/>
                  <a:pt x="104" y="262"/>
                  <a:pt x="104" y="260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56"/>
                  <a:pt x="115" y="45"/>
                  <a:pt x="128" y="45"/>
                </a:cubicBezTo>
                <a:cubicBezTo>
                  <a:pt x="141" y="45"/>
                  <a:pt x="151" y="56"/>
                  <a:pt x="151" y="6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5"/>
                  <a:pt x="153" y="207"/>
                  <a:pt x="156" y="207"/>
                </a:cubicBezTo>
                <a:cubicBezTo>
                  <a:pt x="158" y="207"/>
                  <a:pt x="161" y="205"/>
                  <a:pt x="161" y="202"/>
                </a:cubicBezTo>
                <a:cubicBezTo>
                  <a:pt x="161" y="33"/>
                  <a:pt x="161" y="33"/>
                  <a:pt x="161" y="33"/>
                </a:cubicBezTo>
                <a:cubicBezTo>
                  <a:pt x="161" y="20"/>
                  <a:pt x="171" y="10"/>
                  <a:pt x="184" y="10"/>
                </a:cubicBezTo>
                <a:cubicBezTo>
                  <a:pt x="197" y="10"/>
                  <a:pt x="207" y="20"/>
                  <a:pt x="207" y="33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7" y="193"/>
                  <a:pt x="209" y="195"/>
                  <a:pt x="212" y="195"/>
                </a:cubicBezTo>
                <a:cubicBezTo>
                  <a:pt x="215" y="195"/>
                  <a:pt x="217" y="193"/>
                  <a:pt x="217" y="191"/>
                </a:cubicBezTo>
                <a:cubicBezTo>
                  <a:pt x="217" y="56"/>
                  <a:pt x="217" y="56"/>
                  <a:pt x="217" y="56"/>
                </a:cubicBezTo>
                <a:cubicBezTo>
                  <a:pt x="217" y="43"/>
                  <a:pt x="227" y="33"/>
                  <a:pt x="240" y="33"/>
                </a:cubicBezTo>
                <a:cubicBezTo>
                  <a:pt x="253" y="33"/>
                  <a:pt x="263" y="43"/>
                  <a:pt x="263" y="56"/>
                </a:cubicBezTo>
                <a:cubicBezTo>
                  <a:pt x="263" y="199"/>
                  <a:pt x="263" y="199"/>
                  <a:pt x="263" y="199"/>
                </a:cubicBezTo>
                <a:cubicBezTo>
                  <a:pt x="263" y="201"/>
                  <a:pt x="265" y="203"/>
                  <a:pt x="268" y="203"/>
                </a:cubicBezTo>
                <a:cubicBezTo>
                  <a:pt x="271" y="203"/>
                  <a:pt x="273" y="201"/>
                  <a:pt x="273" y="199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3" y="86"/>
                  <a:pt x="283" y="75"/>
                  <a:pt x="296" y="75"/>
                </a:cubicBezTo>
                <a:cubicBezTo>
                  <a:pt x="309" y="75"/>
                  <a:pt x="319" y="86"/>
                  <a:pt x="319" y="99"/>
                </a:cubicBezTo>
                <a:lnTo>
                  <a:pt x="319" y="30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501d24d35c_0_0"/>
          <p:cNvSpPr/>
          <p:nvPr/>
        </p:nvSpPr>
        <p:spPr>
          <a:xfrm>
            <a:off x="8551494" y="3816923"/>
            <a:ext cx="17823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Subject to QA and republishing by the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65;g3501d24d35c_0_0">
            <a:extLst>
              <a:ext uri="{FF2B5EF4-FFF2-40B4-BE49-F238E27FC236}">
                <a16:creationId xmlns:a16="http://schemas.microsoft.com/office/drawing/2014/main" id="{4954A57D-6222-2E3E-F37F-8E61F474AB95}"/>
              </a:ext>
            </a:extLst>
          </p:cNvPr>
          <p:cNvSpPr/>
          <p:nvPr/>
        </p:nvSpPr>
        <p:spPr>
          <a:xfrm>
            <a:off x="6877123" y="5102092"/>
            <a:ext cx="28143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92D050"/>
                </a:solidFill>
                <a:latin typeface="Nunito Sans"/>
                <a:ea typeface="Nunito Sans"/>
                <a:cs typeface="Nunito Sans"/>
                <a:sym typeface="Nunito Sans"/>
              </a:rPr>
              <a:t>QCP Import interface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Authorised stakeholder automatically publishes information on qualifications in bulk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117D9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01d24d35c_1_107"/>
          <p:cNvSpPr txBox="1">
            <a:spLocks noGrp="1"/>
          </p:cNvSpPr>
          <p:nvPr>
            <p:ph type="title"/>
          </p:nvPr>
        </p:nvSpPr>
        <p:spPr>
          <a:xfrm>
            <a:off x="289233" y="646920"/>
            <a:ext cx="114678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Coordination phases</a:t>
            </a:r>
            <a:endParaRPr dirty="0"/>
          </a:p>
        </p:txBody>
      </p:sp>
      <p:sp>
        <p:nvSpPr>
          <p:cNvPr id="193" name="Google Shape;193;g3501d24d35c_1_107"/>
          <p:cNvSpPr txBox="1">
            <a:spLocks noGrp="1"/>
          </p:cNvSpPr>
          <p:nvPr>
            <p:ph type="sldNum" idx="12"/>
          </p:nvPr>
        </p:nvSpPr>
        <p:spPr>
          <a:xfrm>
            <a:off x="355949" y="6543601"/>
            <a:ext cx="32613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94" name="Google Shape;194;g3501d24d35c_1_107"/>
          <p:cNvSpPr/>
          <p:nvPr/>
        </p:nvSpPr>
        <p:spPr>
          <a:xfrm>
            <a:off x="7133431" y="2855673"/>
            <a:ext cx="2498100" cy="1069800"/>
          </a:xfrm>
          <a:prstGeom prst="chevron">
            <a:avLst>
              <a:gd name="adj" fmla="val 20758"/>
            </a:avLst>
          </a:prstGeom>
          <a:solidFill>
            <a:srgbClr val="5B0F00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of initially collected data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501d24d35c_1_107"/>
          <p:cNvSpPr/>
          <p:nvPr/>
        </p:nvSpPr>
        <p:spPr>
          <a:xfrm>
            <a:off x="4740869" y="2847067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collection and upload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501d24d35c_1_107"/>
          <p:cNvSpPr/>
          <p:nvPr/>
        </p:nvSpPr>
        <p:spPr>
          <a:xfrm>
            <a:off x="2320719" y="2840377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Curator and quality assurance framework set-up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501d24d35c_1_107"/>
          <p:cNvSpPr/>
          <p:nvPr/>
        </p:nvSpPr>
        <p:spPr>
          <a:xfrm>
            <a:off x="289101" y="2840377"/>
            <a:ext cx="2099400" cy="1058700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Preparatory steps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3501d24d35c_1_107"/>
          <p:cNvCxnSpPr/>
          <p:nvPr/>
        </p:nvCxnSpPr>
        <p:spPr>
          <a:xfrm>
            <a:off x="2117418" y="3887124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g3501d24d35c_1_107"/>
          <p:cNvCxnSpPr/>
          <p:nvPr/>
        </p:nvCxnSpPr>
        <p:spPr>
          <a:xfrm>
            <a:off x="6930131" y="393415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g3501d24d35c_1_107"/>
          <p:cNvCxnSpPr/>
          <p:nvPr/>
        </p:nvCxnSpPr>
        <p:spPr>
          <a:xfrm>
            <a:off x="118295" y="3875876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g3501d24d35c_1_107"/>
          <p:cNvCxnSpPr/>
          <p:nvPr/>
        </p:nvCxnSpPr>
        <p:spPr>
          <a:xfrm>
            <a:off x="4571521" y="392362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g3501d24d35c_1_107"/>
          <p:cNvCxnSpPr/>
          <p:nvPr/>
        </p:nvCxnSpPr>
        <p:spPr>
          <a:xfrm rot="10800000" flipH="1">
            <a:off x="8382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g3501d24d35c_1_107"/>
          <p:cNvCxnSpPr/>
          <p:nvPr/>
        </p:nvCxnSpPr>
        <p:spPr>
          <a:xfrm rot="10800000" flipH="1">
            <a:off x="14571165" y="7132836"/>
            <a:ext cx="300" cy="443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g3501d24d35c_1_107"/>
          <p:cNvSpPr/>
          <p:nvPr/>
        </p:nvSpPr>
        <p:spPr>
          <a:xfrm>
            <a:off x="6977270" y="4596000"/>
            <a:ext cx="280861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1099" indent="-1099">
              <a:lnSpc>
                <a:spcPct val="89000"/>
              </a:lnSpc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Launch of automatic Import and Public features</a:t>
            </a: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status report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Dataset of initially uploaded qualifications</a:t>
            </a:r>
            <a:endParaRPr sz="1400" b="0" i="0" u="none" strike="noStrike" cap="none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501d24d35c_1_107"/>
          <p:cNvSpPr/>
          <p:nvPr/>
        </p:nvSpPr>
        <p:spPr>
          <a:xfrm>
            <a:off x="17936635" y="10345928"/>
            <a:ext cx="20394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4"/>
              <a:buFont typeface="Arial"/>
              <a:buNone/>
            </a:pPr>
            <a:r>
              <a:rPr lang="en-GB" sz="2934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</a:t>
            </a:r>
            <a:endParaRPr sz="2934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g3501d24d35c_1_107"/>
          <p:cNvCxnSpPr/>
          <p:nvPr/>
        </p:nvCxnSpPr>
        <p:spPr>
          <a:xfrm rot="10800000" flipH="1">
            <a:off x="5990022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g3501d24d35c_1_107"/>
          <p:cNvSpPr/>
          <p:nvPr/>
        </p:nvSpPr>
        <p:spPr>
          <a:xfrm>
            <a:off x="4571355" y="4596004"/>
            <a:ext cx="2809544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Ongoing support by the project team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Review of KPIs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First report on data collection status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g3501d24d35c_1_107"/>
          <p:cNvCxnSpPr/>
          <p:nvPr/>
        </p:nvCxnSpPr>
        <p:spPr>
          <a:xfrm rot="10800000" flipH="1">
            <a:off x="3559674" y="405103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g3501d24d35c_1_107"/>
          <p:cNvSpPr/>
          <p:nvPr/>
        </p:nvSpPr>
        <p:spPr>
          <a:xfrm>
            <a:off x="2310838" y="4572454"/>
            <a:ext cx="250768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Initial version of QCP released (Curator)</a:t>
            </a: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Provision of data file template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Stakeholder webinars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g3501d24d35c_1_107"/>
          <p:cNvCxnSpPr/>
          <p:nvPr/>
        </p:nvCxnSpPr>
        <p:spPr>
          <a:xfrm rot="10800000" flipH="1">
            <a:off x="1245469" y="4040408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g3501d24d35c_1_107"/>
          <p:cNvSpPr/>
          <p:nvPr/>
        </p:nvSpPr>
        <p:spPr>
          <a:xfrm>
            <a:off x="-14837" y="4561825"/>
            <a:ext cx="2676724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Nomination of QCP Contact persons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protocol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9" marR="0" lvl="0" indent="-1099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Dedicated mailbox: </a:t>
            </a:r>
            <a:r>
              <a:rPr lang="en-GB" sz="1400" b="0" i="1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support@acqf-qcp.africa</a:t>
            </a:r>
            <a:endParaRPr sz="14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3501d24d35c_1_107"/>
          <p:cNvSpPr/>
          <p:nvPr/>
        </p:nvSpPr>
        <p:spPr>
          <a:xfrm rot="5400000">
            <a:off x="2299080" y="361215"/>
            <a:ext cx="262500" cy="4282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501d24d35c_1_107"/>
          <p:cNvSpPr/>
          <p:nvPr/>
        </p:nvSpPr>
        <p:spPr>
          <a:xfrm>
            <a:off x="380655" y="2027475"/>
            <a:ext cx="4190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September – December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501d24d35c_1_107"/>
          <p:cNvSpPr/>
          <p:nvPr/>
        </p:nvSpPr>
        <p:spPr>
          <a:xfrm rot="5400000">
            <a:off x="7001933" y="141610"/>
            <a:ext cx="280500" cy="4703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501d24d35c_1_107"/>
          <p:cNvSpPr/>
          <p:nvPr/>
        </p:nvSpPr>
        <p:spPr>
          <a:xfrm>
            <a:off x="4841819" y="2041135"/>
            <a:ext cx="4703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January – July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501d24d35c_1_107"/>
          <p:cNvSpPr/>
          <p:nvPr/>
        </p:nvSpPr>
        <p:spPr>
          <a:xfrm>
            <a:off x="9591356" y="2855673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at the end of main collected data collection phase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501d24d35c_1_107"/>
          <p:cNvSpPr/>
          <p:nvPr/>
        </p:nvSpPr>
        <p:spPr>
          <a:xfrm>
            <a:off x="9440598" y="2062276"/>
            <a:ext cx="2799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Aug. – Dec.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501d24d35c_1_107"/>
          <p:cNvSpPr/>
          <p:nvPr/>
        </p:nvSpPr>
        <p:spPr>
          <a:xfrm rot="5400000">
            <a:off x="10646175" y="1338600"/>
            <a:ext cx="280500" cy="2309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501d24d35c_1_107"/>
          <p:cNvSpPr/>
          <p:nvPr/>
        </p:nvSpPr>
        <p:spPr>
          <a:xfrm>
            <a:off x="9440598" y="4596000"/>
            <a:ext cx="2876754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1101" marR="0" lvl="0" indent="-11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Launch of final QCP version</a:t>
            </a:r>
          </a:p>
          <a:p>
            <a:pPr marL="1101" marR="0" lvl="0" indent="-11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Dataset uploaded at the end of the data collection period</a:t>
            </a:r>
            <a:endParaRPr sz="1400" b="0" i="0" u="none" strike="noStrike" cap="none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01" marR="0" lvl="0" indent="-11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Afterwards: continuous data collection and upload facilitated nationally</a:t>
            </a:r>
            <a:endParaRPr sz="1400" b="0" i="0" u="none" strike="noStrike" cap="none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9000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g3501d24d35c_1_107"/>
          <p:cNvCxnSpPr/>
          <p:nvPr/>
        </p:nvCxnSpPr>
        <p:spPr>
          <a:xfrm rot="10800000" flipH="1">
            <a:off x="10734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135"/>
              <a:buNone/>
            </a:pPr>
            <a:r>
              <a:rPr lang="en-GB" dirty="0"/>
              <a:t>Data entry into QCP</a:t>
            </a:r>
            <a:endParaRPr dirty="0"/>
          </a:p>
        </p:txBody>
      </p:sp>
      <p:sp>
        <p:nvSpPr>
          <p:cNvPr id="179" name="Google Shape;179;p11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>
          <a:extLst>
            <a:ext uri="{FF2B5EF4-FFF2-40B4-BE49-F238E27FC236}">
              <a16:creationId xmlns:a16="http://schemas.microsoft.com/office/drawing/2014/main" id="{92FEE1A6-CDBF-DAA1-5CDC-1A18C084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4e25a91355_0_73">
            <a:extLst>
              <a:ext uri="{FF2B5EF4-FFF2-40B4-BE49-F238E27FC236}">
                <a16:creationId xmlns:a16="http://schemas.microsoft.com/office/drawing/2014/main" id="{864DF4AC-770C-D151-1A80-8FC147AD7B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Status</a:t>
            </a:r>
            <a:endParaRPr dirty="0"/>
          </a:p>
        </p:txBody>
      </p:sp>
      <p:sp>
        <p:nvSpPr>
          <p:cNvPr id="718" name="Google Shape;718;g34e25a91355_0_73">
            <a:extLst>
              <a:ext uri="{FF2B5EF4-FFF2-40B4-BE49-F238E27FC236}">
                <a16:creationId xmlns:a16="http://schemas.microsoft.com/office/drawing/2014/main" id="{6B251016-B7C4-CA23-A9B4-02B2EBD1AA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6B71A-48FB-F446-0163-B47D3AAB0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A0941-1068-C04B-12C9-194E29BE7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44706"/>
              </p:ext>
            </p:extLst>
          </p:nvPr>
        </p:nvGraphicFramePr>
        <p:xfrm>
          <a:off x="2153144" y="1874596"/>
          <a:ext cx="7874000" cy="3980536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561896148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97264436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406006990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760820922"/>
                    </a:ext>
                  </a:extLst>
                </a:gridCol>
              </a:tblGrid>
              <a:tr h="5686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Country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Qualification target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Have access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Qualification uploaded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4614872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Angola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300 / 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3974867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Cabo Verde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200 / 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120063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DR Congo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- / 500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605442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Eswatini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100 / 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346274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Guinea-Bissau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- / 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9103654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Kenya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100 / 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1773531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Mauritius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100 / 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5794504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Mozambique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19 / 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2474920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Seychelles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 / 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8475345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Sierra Leone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300 / 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2581024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South Africa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20 / 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607486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Tunisia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300 / 300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207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77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4e25a91355_0_7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Support</a:t>
            </a:r>
            <a:endParaRPr/>
          </a:p>
        </p:txBody>
      </p:sp>
      <p:sp>
        <p:nvSpPr>
          <p:cNvPr id="717" name="Google Shape;717;g34e25a91355_0_73"/>
          <p:cNvSpPr txBox="1">
            <a:spLocks noGrp="1"/>
          </p:cNvSpPr>
          <p:nvPr>
            <p:ph type="body" idx="1"/>
          </p:nvPr>
        </p:nvSpPr>
        <p:spPr>
          <a:xfrm>
            <a:off x="356250" y="1867626"/>
            <a:ext cx="114753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24282A"/>
                </a:solidFill>
              </a:rPr>
              <a:t>Addressing </a:t>
            </a:r>
            <a:r>
              <a:rPr lang="en-GB" sz="2500" b="1">
                <a:solidFill>
                  <a:srgbClr val="24282A"/>
                </a:solidFill>
              </a:rPr>
              <a:t>stakeholder needs for future features</a:t>
            </a:r>
            <a:r>
              <a:rPr lang="en-GB" sz="2500">
                <a:solidFill>
                  <a:srgbClr val="24282A"/>
                </a:solidFill>
              </a:rPr>
              <a:t> (e.g. conversion into structured data, combined upload methods etc.)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500"/>
              <a:t>Send technical or administrative questions to the </a:t>
            </a:r>
            <a:r>
              <a:rPr lang="en-GB" sz="2500" b="1"/>
              <a:t>support email</a:t>
            </a:r>
            <a:r>
              <a:rPr lang="en-GB" sz="2500"/>
              <a:t>: 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support@acqf-qcp.africa</a:t>
            </a:r>
            <a:r>
              <a:rPr lang="en-GB" sz="2500"/>
              <a:t>.</a:t>
            </a:r>
            <a:endParaRPr sz="25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Data mapping assistance to align national fields with the ACQF QCP data model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Hands-on support with initial import (manual and automatic)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Troubleshooting validation errors or upload issues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Bilateral consultation sessions are available on request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Suggest further values for the controlled lists (e.g. NQFs)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Any other technical issue (e.g. bugs, user interface)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500" b="1"/>
              <a:t>Resource library:</a:t>
            </a:r>
            <a:r>
              <a:rPr lang="en-GB" sz="2500"/>
              <a:t> </a:t>
            </a:r>
            <a:r>
              <a:rPr lang="en-GB" sz="2500" u="sng">
                <a:solidFill>
                  <a:schemeClr val="hlink"/>
                </a:solidFill>
                <a:hlinkClick r:id="rId4"/>
              </a:rPr>
              <a:t>https://acqf.africa/qualifications-platform</a:t>
            </a:r>
            <a:r>
              <a:rPr lang="en-GB" sz="2500"/>
              <a:t> </a:t>
            </a:r>
            <a:endParaRPr/>
          </a:p>
        </p:txBody>
      </p:sp>
      <p:sp>
        <p:nvSpPr>
          <p:cNvPr id="718" name="Google Shape;718;g34e25a91355_0_7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2"/>
          <p:cNvSpPr txBox="1">
            <a:spLocks noGrp="1"/>
          </p:cNvSpPr>
          <p:nvPr>
            <p:ph type="body" idx="1"/>
          </p:nvPr>
        </p:nvSpPr>
        <p:spPr>
          <a:xfrm>
            <a:off x="994699" y="1963490"/>
            <a:ext cx="382614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Thank you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Obrigado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Merci</a:t>
            </a:r>
            <a:endParaRPr/>
          </a:p>
        </p:txBody>
      </p:sp>
      <p:sp>
        <p:nvSpPr>
          <p:cNvPr id="732" name="Google Shape;732;p2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733" name="Google Shape;7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3821" y="370051"/>
            <a:ext cx="4116691" cy="55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2"/>
          <p:cNvSpPr txBox="1"/>
          <p:nvPr/>
        </p:nvSpPr>
        <p:spPr>
          <a:xfrm>
            <a:off x="6533821" y="6053140"/>
            <a:ext cx="411669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Credit: Eduarda Castel Branco </a:t>
            </a:r>
            <a:endParaRPr sz="11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BD262D27-CE4F-439C-96A0-A372BC2B7464}"/>
</file>

<file path=customXml/itemProps2.xml><?xml version="1.0" encoding="utf-8"?>
<ds:datastoreItem xmlns:ds="http://schemas.openxmlformats.org/officeDocument/2006/customXml" ds:itemID="{146F675D-87F3-4F24-B38B-CF1DB00A898A}"/>
</file>

<file path=customXml/itemProps3.xml><?xml version="1.0" encoding="utf-8"?>
<ds:datastoreItem xmlns:ds="http://schemas.openxmlformats.org/officeDocument/2006/customXml" ds:itemID="{8709A7E0-FBCE-4A78-82ED-E6EDC41071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Widescreen</PresentationFormat>
  <Paragraphs>140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Nunito Sans Black</vt:lpstr>
      <vt:lpstr>Aptos Narrow</vt:lpstr>
      <vt:lpstr>Calibri</vt:lpstr>
      <vt:lpstr>Nunito Sans</vt:lpstr>
      <vt:lpstr>Nunito Sans ExtraBold</vt:lpstr>
      <vt:lpstr>Nunito Sans Light</vt:lpstr>
      <vt:lpstr>ACQF Powerpoint Template</vt:lpstr>
      <vt:lpstr>PowerPoint Presentation</vt:lpstr>
      <vt:lpstr>PowerPoint Presentation</vt:lpstr>
      <vt:lpstr>PowerPoint Presentation</vt:lpstr>
      <vt:lpstr>Coordination phases</vt:lpstr>
      <vt:lpstr>PowerPoint Presentation</vt:lpstr>
      <vt:lpstr>Status</vt:lpstr>
      <vt:lpstr>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jan forster</cp:lastModifiedBy>
  <cp:revision>1</cp:revision>
  <dcterms:created xsi:type="dcterms:W3CDTF">2022-04-01T01:06:26Z</dcterms:created>
  <dcterms:modified xsi:type="dcterms:W3CDTF">2025-06-03T20:26:06Z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0x0101009B2203B17F16D040A1E444A021DFF119</vt:lpwstr>
  </property>
</Properties>
</file>